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66" r:id="rId3"/>
    <p:sldId id="257" r:id="rId4"/>
    <p:sldId id="258" r:id="rId5"/>
    <p:sldId id="267" r:id="rId6"/>
    <p:sldId id="259" r:id="rId7"/>
    <p:sldId id="260" r:id="rId8"/>
    <p:sldId id="261" r:id="rId9"/>
    <p:sldId id="262" r:id="rId10"/>
    <p:sldId id="263" r:id="rId11"/>
    <p:sldId id="264" r:id="rId12"/>
    <p:sldId id="269" r:id="rId13"/>
    <p:sldId id="272" r:id="rId14"/>
    <p:sldId id="265" r:id="rId15"/>
    <p:sldId id="283" r:id="rId16"/>
    <p:sldId id="287" r:id="rId17"/>
    <p:sldId id="280" r:id="rId18"/>
    <p:sldId id="281" r:id="rId19"/>
    <p:sldId id="282" r:id="rId20"/>
    <p:sldId id="268" r:id="rId21"/>
    <p:sldId id="271" r:id="rId22"/>
    <p:sldId id="273" r:id="rId23"/>
    <p:sldId id="274" r:id="rId24"/>
    <p:sldId id="275" r:id="rId25"/>
    <p:sldId id="276" r:id="rId26"/>
    <p:sldId id="277" r:id="rId27"/>
    <p:sldId id="279" r:id="rId28"/>
    <p:sldId id="284" r:id="rId29"/>
    <p:sldId id="278"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76" autoAdjust="0"/>
    <p:restoredTop sz="94660"/>
  </p:normalViewPr>
  <p:slideViewPr>
    <p:cSldViewPr snapToGrid="0">
      <p:cViewPr varScale="1">
        <p:scale>
          <a:sx n="74" d="100"/>
          <a:sy n="74" d="100"/>
        </p:scale>
        <p:origin x="32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9CE425-D23A-48D2-932D-6A4CADF44A5C}"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1433470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9CE425-D23A-48D2-932D-6A4CADF44A5C}"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2292774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9CE425-D23A-48D2-932D-6A4CADF44A5C}"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E447716-5AF4-4EEA-98D2-8FBFA11824B8}"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9612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3B9CE425-D23A-48D2-932D-6A4CADF44A5C}"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39506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3B9CE425-D23A-48D2-932D-6A4CADF44A5C}"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E447716-5AF4-4EEA-98D2-8FBFA11824B8}"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56662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3B9CE425-D23A-48D2-932D-6A4CADF44A5C}"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4217478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9CE425-D23A-48D2-932D-6A4CADF44A5C}"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1952046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9CE425-D23A-48D2-932D-6A4CADF44A5C}"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220148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9CE425-D23A-48D2-932D-6A4CADF44A5C}"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3508602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9CE425-D23A-48D2-932D-6A4CADF44A5C}"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271240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9CE425-D23A-48D2-932D-6A4CADF44A5C}"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1258455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9CE425-D23A-48D2-932D-6A4CADF44A5C}"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289263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9CE425-D23A-48D2-932D-6A4CADF44A5C}"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97579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9CE425-D23A-48D2-932D-6A4CADF44A5C}" type="datetimeFigureOut">
              <a:rPr lang="en-US" smtClean="0"/>
              <a:t>9/3/2021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402079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9CE425-D23A-48D2-932D-6A4CADF44A5C}"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132557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9CE425-D23A-48D2-932D-6A4CADF44A5C}"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E447716-5AF4-4EEA-98D2-8FBFA11824B8}" type="slidenum">
              <a:rPr lang="en-US" smtClean="0"/>
              <a:t>‹#›</a:t>
            </a:fld>
            <a:endParaRPr lang="en-US"/>
          </a:p>
        </p:txBody>
      </p:sp>
    </p:spTree>
    <p:extLst>
      <p:ext uri="{BB962C8B-B14F-4D97-AF65-F5344CB8AC3E}">
        <p14:creationId xmlns:p14="http://schemas.microsoft.com/office/powerpoint/2010/main" val="23037006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B9CE425-D23A-48D2-932D-6A4CADF44A5C}" type="datetimeFigureOut">
              <a:rPr lang="en-US" smtClean="0"/>
              <a:t>9/3/2021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E447716-5AF4-4EEA-98D2-8FBFA11824B8}" type="slidenum">
              <a:rPr lang="en-US" smtClean="0"/>
              <a:t>‹#›</a:t>
            </a:fld>
            <a:endParaRPr lang="en-US"/>
          </a:p>
        </p:txBody>
      </p:sp>
    </p:spTree>
    <p:extLst>
      <p:ext uri="{BB962C8B-B14F-4D97-AF65-F5344CB8AC3E}">
        <p14:creationId xmlns:p14="http://schemas.microsoft.com/office/powerpoint/2010/main" val="279185317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package" Target="../embeddings/Microsoft_PowerPoint_Presentation1.pptx"/></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n.wikipedia.org/wiki/Linear_regression"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brilliant.org/wiki/data-mean/" TargetMode="External"/><Relationship Id="rId2" Type="http://schemas.openxmlformats.org/officeDocument/2006/relationships/hyperlink" Target="https://brilliant.org/wiki/normal-distribution/" TargetMode="External"/><Relationship Id="rId1" Type="http://schemas.openxmlformats.org/officeDocument/2006/relationships/slideLayout" Target="../slideLayouts/slideLayout7.xml"/><Relationship Id="rId4" Type="http://schemas.openxmlformats.org/officeDocument/2006/relationships/hyperlink" Target="https://brilliant.org/wiki/variance-definition/"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Computational Intelligence and Machine Learning </a:t>
            </a:r>
          </a:p>
        </p:txBody>
      </p:sp>
      <p:sp>
        <p:nvSpPr>
          <p:cNvPr id="3" name="Subtitle 2"/>
          <p:cNvSpPr>
            <a:spLocks noGrp="1"/>
          </p:cNvSpPr>
          <p:nvPr>
            <p:ph type="subTitle" idx="1"/>
          </p:nvPr>
        </p:nvSpPr>
        <p:spPr>
          <a:xfrm>
            <a:off x="2348248" y="5087154"/>
            <a:ext cx="9144000" cy="1535805"/>
          </a:xfrm>
        </p:spPr>
        <p:txBody>
          <a:bodyPr/>
          <a:lstStyle/>
          <a:p>
            <a:endParaRPr lang="en-US" dirty="0" smtClean="0"/>
          </a:p>
          <a:p>
            <a:endParaRPr lang="en-US" dirty="0"/>
          </a:p>
          <a:p>
            <a:r>
              <a:rPr lang="en-US" dirty="0" smtClean="0"/>
              <a:t>						Anupama Sindgi</a:t>
            </a:r>
            <a:endParaRPr lang="en-US" dirty="0"/>
          </a:p>
        </p:txBody>
      </p:sp>
    </p:spTree>
    <p:extLst>
      <p:ext uri="{BB962C8B-B14F-4D97-AF65-F5344CB8AC3E}">
        <p14:creationId xmlns:p14="http://schemas.microsoft.com/office/powerpoint/2010/main" val="176576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uzzy Logic&#10;● Multi valued logic&#10;An adjective !, how pretty the girl is&#10;● Many applications&#10;facial pattern recognition,&#10;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645" y="244697"/>
            <a:ext cx="9118242" cy="620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970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volutionary computing&#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02" y="206062"/>
            <a:ext cx="10599312" cy="6651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594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81231" y="819434"/>
            <a:ext cx="9525000" cy="5848350"/>
          </a:xfrm>
          <a:prstGeom prst="rect">
            <a:avLst/>
          </a:prstGeom>
        </p:spPr>
      </p:pic>
      <p:sp>
        <p:nvSpPr>
          <p:cNvPr id="2" name="TextBox 1"/>
          <p:cNvSpPr txBox="1"/>
          <p:nvPr/>
        </p:nvSpPr>
        <p:spPr>
          <a:xfrm>
            <a:off x="1803042" y="296214"/>
            <a:ext cx="8822028" cy="523220"/>
          </a:xfrm>
          <a:prstGeom prst="rect">
            <a:avLst/>
          </a:prstGeom>
          <a:noFill/>
        </p:spPr>
        <p:txBody>
          <a:bodyPr wrap="square" rtlCol="0">
            <a:spAutoFit/>
          </a:bodyPr>
          <a:lstStyle/>
          <a:p>
            <a:r>
              <a:rPr lang="en-US" sz="2800" dirty="0" smtClean="0">
                <a:solidFill>
                  <a:srgbClr val="FF0000"/>
                </a:solidFill>
              </a:rPr>
              <a:t>Basics of Neural Networks</a:t>
            </a:r>
            <a:endParaRPr lang="en-US" dirty="0">
              <a:solidFill>
                <a:srgbClr val="FF0000"/>
              </a:solidFill>
            </a:endParaRPr>
          </a:p>
        </p:txBody>
      </p:sp>
    </p:spTree>
    <p:extLst>
      <p:ext uri="{BB962C8B-B14F-4D97-AF65-F5344CB8AC3E}">
        <p14:creationId xmlns:p14="http://schemas.microsoft.com/office/powerpoint/2010/main" val="1762758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val="2598781169"/>
              </p:ext>
            </p:extLst>
          </p:nvPr>
        </p:nvGraphicFramePr>
        <p:xfrm>
          <a:off x="5458495" y="2526495"/>
          <a:ext cx="914400" cy="771525"/>
        </p:xfrm>
        <a:graphic>
          <a:graphicData uri="http://schemas.openxmlformats.org/presentationml/2006/ole">
            <mc:AlternateContent xmlns:mc="http://schemas.openxmlformats.org/markup-compatibility/2006">
              <mc:Choice xmlns:v="urn:schemas-microsoft-com:vml" Requires="v">
                <p:oleObj spid="_x0000_s3111" name="Presentation" showAsIcon="1" r:id="rId4" imgW="914400" imgH="771480" progId="PowerPoint.Show.12">
                  <p:embed/>
                </p:oleObj>
              </mc:Choice>
              <mc:Fallback>
                <p:oleObj name="Presentation" showAsIcon="1" r:id="rId4" imgW="914400" imgH="771480" progId="PowerPoint.Show.12">
                  <p:embed/>
                  <p:pic>
                    <p:nvPicPr>
                      <p:cNvPr id="0" name=""/>
                      <p:cNvPicPr/>
                      <p:nvPr/>
                    </p:nvPicPr>
                    <p:blipFill>
                      <a:blip r:embed="rId5"/>
                      <a:stretch>
                        <a:fillRect/>
                      </a:stretch>
                    </p:blipFill>
                    <p:spPr>
                      <a:xfrm>
                        <a:off x="5458495" y="252649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16981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Machine Learning Methods | Types of Classification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15" y="707577"/>
            <a:ext cx="10496281" cy="5358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371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998" r="9720" b="5619"/>
          <a:stretch/>
        </p:blipFill>
        <p:spPr>
          <a:xfrm>
            <a:off x="2046422" y="953037"/>
            <a:ext cx="8939256" cy="5040000"/>
          </a:xfrm>
          <a:prstGeom prst="rect">
            <a:avLst/>
          </a:prstGeom>
        </p:spPr>
      </p:pic>
    </p:spTree>
    <p:extLst>
      <p:ext uri="{BB962C8B-B14F-4D97-AF65-F5344CB8AC3E}">
        <p14:creationId xmlns:p14="http://schemas.microsoft.com/office/powerpoint/2010/main" val="1742678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75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44710" y="425003"/>
            <a:ext cx="8087932" cy="954107"/>
          </a:xfrm>
          <a:prstGeom prst="rect">
            <a:avLst/>
          </a:prstGeom>
          <a:noFill/>
        </p:spPr>
        <p:txBody>
          <a:bodyPr wrap="square" rtlCol="0">
            <a:spAutoFit/>
          </a:bodyPr>
          <a:lstStyle/>
          <a:p>
            <a:r>
              <a:rPr lang="en-US" sz="2800" dirty="0" smtClean="0">
                <a:solidFill>
                  <a:srgbClr val="FF0000"/>
                </a:solidFill>
                <a:latin typeface="Times New Roman" panose="02020603050405020304" pitchFamily="18" charset="0"/>
                <a:cs typeface="Times New Roman" panose="02020603050405020304" pitchFamily="18" charset="0"/>
              </a:rPr>
              <a:t>What is linear regression in machine learning?</a:t>
            </a:r>
          </a:p>
          <a:p>
            <a:endParaRPr lang="en-US" sz="2800" dirty="0">
              <a:solidFill>
                <a:srgbClr val="FF000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85870" y="902056"/>
            <a:ext cx="9817994" cy="2742666"/>
          </a:xfrm>
          <a:prstGeom prst="rect">
            <a:avLst/>
          </a:prstGeom>
        </p:spPr>
      </p:pic>
      <p:pic>
        <p:nvPicPr>
          <p:cNvPr id="5" name="Picture 4"/>
          <p:cNvPicPr>
            <a:picLocks noChangeAspect="1"/>
          </p:cNvPicPr>
          <p:nvPr/>
        </p:nvPicPr>
        <p:blipFill>
          <a:blip r:embed="rId3"/>
          <a:stretch>
            <a:fillRect/>
          </a:stretch>
        </p:blipFill>
        <p:spPr>
          <a:xfrm>
            <a:off x="1785870" y="3644722"/>
            <a:ext cx="9659154" cy="3134162"/>
          </a:xfrm>
          <a:prstGeom prst="rect">
            <a:avLst/>
          </a:prstGeom>
        </p:spPr>
      </p:pic>
    </p:spTree>
    <p:extLst>
      <p:ext uri="{BB962C8B-B14F-4D97-AF65-F5344CB8AC3E}">
        <p14:creationId xmlns:p14="http://schemas.microsoft.com/office/powerpoint/2010/main" val="3057181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0011" y="528034"/>
            <a:ext cx="9195516"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Regression analysis is a statistical method that shows the relationship between two or more variables. Method tests the relationship between a dependent variable against independent variables.</a:t>
            </a:r>
          </a:p>
          <a:p>
            <a:endParaRPr lang="en-US" dirty="0"/>
          </a:p>
        </p:txBody>
      </p:sp>
      <p:pic>
        <p:nvPicPr>
          <p:cNvPr id="3" name="Picture 2" descr="Regression Analysis - Formulas, Explanation, Examples and Defini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300" y="1728363"/>
            <a:ext cx="8614938" cy="4314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48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0011" y="386366"/>
            <a:ext cx="10006885" cy="646331"/>
          </a:xfrm>
          <a:prstGeom prst="rect">
            <a:avLst/>
          </a:prstGeom>
          <a:noFill/>
        </p:spPr>
        <p:txBody>
          <a:bodyPr wrap="square" rtlCol="0">
            <a:spAutoFit/>
          </a:bodyPr>
          <a:lstStyle/>
          <a:p>
            <a:r>
              <a:rPr lang="en-US" sz="3600" dirty="0" smtClean="0">
                <a:solidFill>
                  <a:srgbClr val="FF0000"/>
                </a:solidFill>
              </a:rPr>
              <a:t>Linear regression</a:t>
            </a:r>
            <a:endParaRPr lang="en-US" dirty="0">
              <a:solidFill>
                <a:srgbClr val="FF0000"/>
              </a:solidFill>
            </a:endParaRPr>
          </a:p>
        </p:txBody>
      </p:sp>
      <p:sp>
        <p:nvSpPr>
          <p:cNvPr id="3" name="Rectangle 2"/>
          <p:cNvSpPr/>
          <p:nvPr/>
        </p:nvSpPr>
        <p:spPr>
          <a:xfrm>
            <a:off x="1232078" y="1357271"/>
            <a:ext cx="10474817" cy="1200329"/>
          </a:xfrm>
          <a:prstGeom prst="rect">
            <a:avLst/>
          </a:prstGeom>
        </p:spPr>
        <p:txBody>
          <a:bodyPr wrap="square">
            <a:spAutoFit/>
          </a:bodyPr>
          <a:lstStyle/>
          <a:p>
            <a:r>
              <a:rPr lang="en-US" dirty="0">
                <a:solidFill>
                  <a:srgbClr val="292929"/>
                </a:solidFill>
                <a:latin typeface="charter"/>
              </a:rPr>
              <a:t> </a:t>
            </a:r>
            <a:r>
              <a:rPr lang="en-US" u="sng" dirty="0">
                <a:latin typeface="charter"/>
                <a:hlinkClick r:id="rId2"/>
              </a:rPr>
              <a:t>Linear regression</a:t>
            </a:r>
            <a:r>
              <a:rPr lang="en-US" dirty="0">
                <a:solidFill>
                  <a:srgbClr val="292929"/>
                </a:solidFill>
                <a:latin typeface="charter"/>
              </a:rPr>
              <a:t> is a statistical model that examines the linear relationship between two (Simple Linear Regression ) or more (Multiple Linear Regression) variables — a dependent variable and independent variable(s). Linear relationship basically means that when one (or more) independent variables increases (or decreases), the dependent variable increases (or decreases) too</a:t>
            </a:r>
            <a:endParaRPr lang="en-US" dirty="0"/>
          </a:p>
        </p:txBody>
      </p:sp>
      <p:pic>
        <p:nvPicPr>
          <p:cNvPr id="4" name="Picture 3"/>
          <p:cNvPicPr>
            <a:picLocks noChangeAspect="1"/>
          </p:cNvPicPr>
          <p:nvPr/>
        </p:nvPicPr>
        <p:blipFill>
          <a:blip r:embed="rId3"/>
          <a:stretch>
            <a:fillRect/>
          </a:stretch>
        </p:blipFill>
        <p:spPr>
          <a:xfrm>
            <a:off x="564244" y="2882174"/>
            <a:ext cx="6776714" cy="3030478"/>
          </a:xfrm>
          <a:prstGeom prst="rect">
            <a:avLst/>
          </a:prstGeom>
        </p:spPr>
      </p:pic>
      <p:pic>
        <p:nvPicPr>
          <p:cNvPr id="5" name="Picture 4"/>
          <p:cNvPicPr>
            <a:picLocks noChangeAspect="1"/>
          </p:cNvPicPr>
          <p:nvPr/>
        </p:nvPicPr>
        <p:blipFill>
          <a:blip r:embed="rId4"/>
          <a:stretch>
            <a:fillRect/>
          </a:stretch>
        </p:blipFill>
        <p:spPr>
          <a:xfrm>
            <a:off x="7725446" y="2882174"/>
            <a:ext cx="3695700" cy="2499306"/>
          </a:xfrm>
          <a:prstGeom prst="rect">
            <a:avLst/>
          </a:prstGeom>
        </p:spPr>
      </p:pic>
    </p:spTree>
    <p:extLst>
      <p:ext uri="{BB962C8B-B14F-4D97-AF65-F5344CB8AC3E}">
        <p14:creationId xmlns:p14="http://schemas.microsoft.com/office/powerpoint/2010/main" val="3017898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i &amp;amp; ml onlin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189" y="605307"/>
            <a:ext cx="9762186" cy="575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79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8581" y="514013"/>
            <a:ext cx="6286473" cy="523220"/>
          </a:xfrm>
          <a:prstGeom prst="rect">
            <a:avLst/>
          </a:prstGeom>
        </p:spPr>
        <p:txBody>
          <a:bodyPr wrap="square">
            <a:spAutoFit/>
          </a:bodyPr>
          <a:lstStyle/>
          <a:p>
            <a:r>
              <a:rPr lang="en-US" sz="2800" dirty="0" smtClean="0">
                <a:solidFill>
                  <a:srgbClr val="FF0000"/>
                </a:solidFill>
                <a:effectLst/>
                <a:latin typeface="Times New Roman" panose="02020603050405020304" pitchFamily="18" charset="0"/>
                <a:ea typeface="Calibri" panose="020F0502020204030204" pitchFamily="34" charset="0"/>
              </a:rPr>
              <a:t>Linear Basis Function Models</a:t>
            </a:r>
            <a:endParaRPr lang="en-US" sz="2800" dirty="0">
              <a:solidFill>
                <a:srgbClr val="FF0000"/>
              </a:solidFill>
            </a:endParaRPr>
          </a:p>
        </p:txBody>
      </p:sp>
      <p:sp>
        <p:nvSpPr>
          <p:cNvPr id="4" name="Rectangle 3"/>
          <p:cNvSpPr/>
          <p:nvPr/>
        </p:nvSpPr>
        <p:spPr>
          <a:xfrm>
            <a:off x="668118" y="1492601"/>
            <a:ext cx="10150135" cy="4832092"/>
          </a:xfrm>
          <a:prstGeom prst="rect">
            <a:avLst/>
          </a:prstGeom>
        </p:spPr>
        <p:txBody>
          <a:bodyPr wrap="square">
            <a:spAutoFit/>
          </a:bodyPr>
          <a:lstStyle/>
          <a:p>
            <a:pPr marL="285750" indent="-285750" algn="just">
              <a:buFont typeface="Arial" panose="020B0604020202020204" pitchFamily="34" charset="0"/>
              <a:buChar char="•"/>
            </a:pPr>
            <a:r>
              <a:rPr lang="en-US" sz="2800" b="0" i="0" dirty="0" smtClean="0">
                <a:solidFill>
                  <a:srgbClr val="FF0000"/>
                </a:solidFill>
                <a:effectLst/>
                <a:latin typeface="Times New Roman" panose="02020603050405020304" pitchFamily="18" charset="0"/>
                <a:cs typeface="Times New Roman" panose="02020603050405020304" pitchFamily="18" charset="0"/>
              </a:rPr>
              <a:t>Regression and Classification algorithms </a:t>
            </a:r>
            <a:r>
              <a:rPr lang="en-US" sz="2800" b="0" i="0" dirty="0" smtClean="0">
                <a:solidFill>
                  <a:srgbClr val="333333"/>
                </a:solidFill>
                <a:effectLst/>
                <a:latin typeface="Times New Roman" panose="02020603050405020304" pitchFamily="18" charset="0"/>
                <a:cs typeface="Times New Roman" panose="02020603050405020304" pitchFamily="18" charset="0"/>
              </a:rPr>
              <a:t>are Supervised Learning algorithms. Both the algorithms are used for prediction in Machine learning and work with the labeled datasets. But the difference between both is how they are used for different machine learning problems.</a:t>
            </a:r>
          </a:p>
          <a:p>
            <a:pPr algn="just"/>
            <a:endParaRPr lang="en-US" sz="2800" b="0" i="0" dirty="0" smtClean="0">
              <a:solidFill>
                <a:srgbClr val="333333"/>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main difference between Regression and Classification algorithms that Regression algorithms are used to </a:t>
            </a:r>
            <a:r>
              <a:rPr lang="en-US" sz="2800" b="1" dirty="0">
                <a:latin typeface="Times New Roman" panose="02020603050405020304" pitchFamily="18" charset="0"/>
                <a:cs typeface="Times New Roman" panose="02020603050405020304" pitchFamily="18" charset="0"/>
              </a:rPr>
              <a:t>predict the continuous</a:t>
            </a:r>
            <a:r>
              <a:rPr lang="en-US" sz="2800" dirty="0">
                <a:latin typeface="Times New Roman" panose="02020603050405020304" pitchFamily="18" charset="0"/>
                <a:cs typeface="Times New Roman" panose="02020603050405020304" pitchFamily="18" charset="0"/>
              </a:rPr>
              <a:t> values such as price, salary, age, etc. and Classification algorithms are used to </a:t>
            </a:r>
            <a:r>
              <a:rPr lang="en-US" sz="2800" b="1" dirty="0">
                <a:latin typeface="Times New Roman" panose="02020603050405020304" pitchFamily="18" charset="0"/>
                <a:cs typeface="Times New Roman" panose="02020603050405020304" pitchFamily="18" charset="0"/>
              </a:rPr>
              <a:t>predict/Classify the discrete values</a:t>
            </a:r>
            <a:r>
              <a:rPr lang="en-US" sz="2800" dirty="0">
                <a:latin typeface="Times New Roman" panose="02020603050405020304" pitchFamily="18" charset="0"/>
                <a:cs typeface="Times New Roman" panose="02020603050405020304" pitchFamily="18" charset="0"/>
              </a:rPr>
              <a:t> such as Male or Female, True or False, Spam or Not Spam, etc.</a:t>
            </a:r>
          </a:p>
        </p:txBody>
      </p:sp>
    </p:spTree>
    <p:extLst>
      <p:ext uri="{BB962C8B-B14F-4D97-AF65-F5344CB8AC3E}">
        <p14:creationId xmlns:p14="http://schemas.microsoft.com/office/powerpoint/2010/main" val="3798681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8648" y="1867437"/>
            <a:ext cx="5950039" cy="135228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 name="TextBox 1"/>
          <p:cNvSpPr txBox="1"/>
          <p:nvPr/>
        </p:nvSpPr>
        <p:spPr>
          <a:xfrm>
            <a:off x="1700011" y="592428"/>
            <a:ext cx="9131121" cy="7294305"/>
          </a:xfrm>
          <a:prstGeom prst="rect">
            <a:avLst/>
          </a:prstGeom>
          <a:noFill/>
        </p:spPr>
        <p:txBody>
          <a:bodyPr wrap="square" rtlCol="0">
            <a:spAutoFit/>
          </a:bodyPr>
          <a:lstStyle/>
          <a:p>
            <a:r>
              <a:rPr lang="en-US" dirty="0" smtClean="0"/>
              <a:t>Linear basic function Model</a:t>
            </a:r>
          </a:p>
          <a:p>
            <a:endParaRPr lang="en-US" dirty="0"/>
          </a:p>
          <a:p>
            <a:r>
              <a:rPr lang="en-US" dirty="0" smtClean="0"/>
              <a:t>The simplest linear model for regression is one that uses linear combination of input variables</a:t>
            </a:r>
          </a:p>
          <a:p>
            <a:endParaRPr lang="en-US" b="1" dirty="0" smtClean="0">
              <a:solidFill>
                <a:schemeClr val="accent5">
                  <a:lumMod val="75000"/>
                </a:schemeClr>
              </a:solidFill>
            </a:endParaRPr>
          </a:p>
          <a:p>
            <a:endParaRPr lang="en-US" b="1" dirty="0">
              <a:solidFill>
                <a:schemeClr val="accent5">
                  <a:lumMod val="75000"/>
                </a:schemeClr>
              </a:solidFill>
            </a:endParaRPr>
          </a:p>
          <a:p>
            <a:endParaRPr lang="en-US" b="1" dirty="0" smtClean="0">
              <a:solidFill>
                <a:schemeClr val="accent5">
                  <a:lumMod val="75000"/>
                </a:schemeClr>
              </a:solidFill>
            </a:endParaRPr>
          </a:p>
          <a:p>
            <a:endParaRPr lang="en-US" b="1" dirty="0">
              <a:solidFill>
                <a:schemeClr val="accent5">
                  <a:lumMod val="75000"/>
                </a:schemeClr>
              </a:solidFill>
            </a:endParaRPr>
          </a:p>
          <a:p>
            <a:endParaRPr lang="en-US" b="1" dirty="0" smtClean="0">
              <a:solidFill>
                <a:schemeClr val="accent5">
                  <a:lumMod val="75000"/>
                </a:schemeClr>
              </a:solidFill>
            </a:endParaRPr>
          </a:p>
          <a:p>
            <a:endParaRPr lang="en-US" b="1" dirty="0" smtClean="0">
              <a:solidFill>
                <a:schemeClr val="accent5">
                  <a:lumMod val="75000"/>
                </a:schemeClr>
              </a:solidFill>
            </a:endParaRPr>
          </a:p>
          <a:p>
            <a:endParaRPr lang="en-US" b="1" dirty="0" smtClean="0">
              <a:solidFill>
                <a:schemeClr val="accent5">
                  <a:lumMod val="75000"/>
                </a:schemeClr>
              </a:solidFill>
            </a:endParaRPr>
          </a:p>
          <a:p>
            <a:endParaRPr lang="en-US" b="1" dirty="0">
              <a:solidFill>
                <a:schemeClr val="accent5">
                  <a:lumMod val="75000"/>
                </a:schemeClr>
              </a:solidFill>
            </a:endParaRPr>
          </a:p>
          <a:p>
            <a:endParaRPr lang="en-US" b="1" dirty="0" smtClean="0">
              <a:solidFill>
                <a:schemeClr val="accent5">
                  <a:lumMod val="75000"/>
                </a:schemeClr>
              </a:solidFill>
            </a:endParaRPr>
          </a:p>
          <a:p>
            <a:endParaRPr lang="en-US" b="1" dirty="0">
              <a:solidFill>
                <a:schemeClr val="accent5">
                  <a:lumMod val="75000"/>
                </a:schemeClr>
              </a:solidFill>
            </a:endParaRPr>
          </a:p>
          <a:p>
            <a:r>
              <a:rPr lang="en-US" b="1" dirty="0" smtClean="0">
                <a:solidFill>
                  <a:schemeClr val="accent5">
                    <a:lumMod val="75000"/>
                  </a:schemeClr>
                </a:solidFill>
              </a:rPr>
              <a:t>Note</a:t>
            </a:r>
            <a:r>
              <a:rPr lang="en-US" b="1" dirty="0">
                <a:solidFill>
                  <a:schemeClr val="accent5">
                    <a:lumMod val="75000"/>
                  </a:schemeClr>
                </a:solidFill>
              </a:rPr>
              <a:t>: Linear regression (LR) models the linear relationship between the independent (X) variable with that of the dependent variable (y</a:t>
            </a:r>
            <a:r>
              <a:rPr lang="en-US" b="1" dirty="0" smtClean="0">
                <a:solidFill>
                  <a:schemeClr val="accent5">
                    <a:lumMod val="75000"/>
                  </a:schemeClr>
                </a:solidFill>
              </a:rPr>
              <a:t>).</a:t>
            </a:r>
          </a:p>
          <a:p>
            <a:endParaRPr lang="en-US" b="1" dirty="0">
              <a:solidFill>
                <a:schemeClr val="accent5">
                  <a:lumMod val="75000"/>
                </a:schemeClr>
              </a:solidFill>
            </a:endParaRPr>
          </a:p>
          <a:p>
            <a:pPr marL="285750" indent="-285750">
              <a:buFont typeface="Wingdings" panose="05000000000000000000" pitchFamily="2" charset="2"/>
              <a:buChar char="Ø"/>
            </a:pPr>
            <a:r>
              <a:rPr lang="en-US" b="1" dirty="0" smtClean="0">
                <a:solidFill>
                  <a:schemeClr val="accent5">
                    <a:lumMod val="75000"/>
                  </a:schemeClr>
                </a:solidFill>
              </a:rPr>
              <a:t>To extend the “Class of Model”, we have to consider the linear combination of fixed non-linear function of the input variables</a:t>
            </a:r>
          </a:p>
          <a:p>
            <a:endParaRPr lang="en-US" b="1" dirty="0">
              <a:solidFill>
                <a:schemeClr val="accent5">
                  <a:lumMod val="75000"/>
                </a:schemeClr>
              </a:solidFill>
            </a:endParaRPr>
          </a:p>
          <a:p>
            <a:endParaRPr lang="en-US" b="1" dirty="0">
              <a:solidFill>
                <a:schemeClr val="accent5">
                  <a:lumMod val="75000"/>
                </a:schemeClr>
              </a:solidFill>
            </a:endParaRP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p>
        </p:txBody>
      </p:sp>
      <p:pic>
        <p:nvPicPr>
          <p:cNvPr id="4" name="Picture 3"/>
          <p:cNvPicPr>
            <a:picLocks noChangeAspect="1"/>
          </p:cNvPicPr>
          <p:nvPr/>
        </p:nvPicPr>
        <p:blipFill>
          <a:blip r:embed="rId2"/>
          <a:stretch>
            <a:fillRect/>
          </a:stretch>
        </p:blipFill>
        <p:spPr>
          <a:xfrm>
            <a:off x="1700010" y="1867437"/>
            <a:ext cx="7482627" cy="2434107"/>
          </a:xfrm>
          <a:prstGeom prst="rect">
            <a:avLst/>
          </a:prstGeom>
        </p:spPr>
      </p:pic>
    </p:spTree>
    <p:extLst>
      <p:ext uri="{BB962C8B-B14F-4D97-AF65-F5344CB8AC3E}">
        <p14:creationId xmlns:p14="http://schemas.microsoft.com/office/powerpoint/2010/main" val="251582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65916" y="1442434"/>
            <a:ext cx="9994005" cy="3990320"/>
          </a:xfrm>
          <a:prstGeom prst="rect">
            <a:avLst/>
          </a:prstGeom>
        </p:spPr>
      </p:pic>
    </p:spTree>
    <p:extLst>
      <p:ext uri="{BB962C8B-B14F-4D97-AF65-F5344CB8AC3E}">
        <p14:creationId xmlns:p14="http://schemas.microsoft.com/office/powerpoint/2010/main" val="3119992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2739" y="315465"/>
            <a:ext cx="9337183" cy="5943667"/>
          </a:xfrm>
          <a:prstGeom prst="rect">
            <a:avLst/>
          </a:prstGeom>
        </p:spPr>
      </p:pic>
    </p:spTree>
    <p:extLst>
      <p:ext uri="{BB962C8B-B14F-4D97-AF65-F5344CB8AC3E}">
        <p14:creationId xmlns:p14="http://schemas.microsoft.com/office/powerpoint/2010/main" val="1652641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4710" y="360608"/>
            <a:ext cx="8899301" cy="6168980"/>
          </a:xfrm>
          <a:prstGeom prst="rect">
            <a:avLst/>
          </a:prstGeom>
        </p:spPr>
      </p:pic>
    </p:spTree>
    <p:extLst>
      <p:ext uri="{BB962C8B-B14F-4D97-AF65-F5344CB8AC3E}">
        <p14:creationId xmlns:p14="http://schemas.microsoft.com/office/powerpoint/2010/main" val="1169732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8495" y="244698"/>
            <a:ext cx="9556124" cy="6329965"/>
          </a:xfrm>
          <a:prstGeom prst="rect">
            <a:avLst/>
          </a:prstGeom>
        </p:spPr>
      </p:pic>
    </p:spTree>
    <p:extLst>
      <p:ext uri="{BB962C8B-B14F-4D97-AF65-F5344CB8AC3E}">
        <p14:creationId xmlns:p14="http://schemas.microsoft.com/office/powerpoint/2010/main" val="3272967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4861" y="437882"/>
            <a:ext cx="8654603" cy="5950039"/>
          </a:xfrm>
          <a:prstGeom prst="rect">
            <a:avLst/>
          </a:prstGeom>
        </p:spPr>
      </p:pic>
    </p:spTree>
    <p:extLst>
      <p:ext uri="{BB962C8B-B14F-4D97-AF65-F5344CB8AC3E}">
        <p14:creationId xmlns:p14="http://schemas.microsoft.com/office/powerpoint/2010/main" val="3464935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2890" y="540913"/>
            <a:ext cx="9903854"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Maximum likelihood </a:t>
            </a:r>
            <a:endParaRPr lang="en-US" sz="28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58343" y="1173588"/>
            <a:ext cx="8770513" cy="5368880"/>
          </a:xfrm>
          <a:prstGeom prst="rect">
            <a:avLst/>
          </a:prstGeom>
        </p:spPr>
      </p:pic>
    </p:spTree>
    <p:extLst>
      <p:ext uri="{BB962C8B-B14F-4D97-AF65-F5344CB8AC3E}">
        <p14:creationId xmlns:p14="http://schemas.microsoft.com/office/powerpoint/2010/main" val="1113646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5018" y="1323824"/>
            <a:ext cx="11046824" cy="5262979"/>
          </a:xfrm>
          <a:prstGeom prst="rect">
            <a:avLst/>
          </a:prstGeom>
        </p:spPr>
        <p:txBody>
          <a:bodyPr wrap="square">
            <a:spAutoFit/>
          </a:bodyPr>
          <a:lstStyle/>
          <a:p>
            <a:pPr marL="285750" indent="-285750" algn="just">
              <a:buFont typeface="Wingdings" panose="05000000000000000000" pitchFamily="2" charset="2"/>
              <a:buChar char="Ø"/>
            </a:pPr>
            <a:r>
              <a:rPr lang="en-US" sz="2800" b="1" dirty="0">
                <a:solidFill>
                  <a:srgbClr val="161616"/>
                </a:solidFill>
                <a:latin typeface="Times New Roman" panose="02020603050405020304" pitchFamily="18" charset="0"/>
                <a:cs typeface="Times New Roman" panose="02020603050405020304" pitchFamily="18" charset="0"/>
              </a:rPr>
              <a:t>Maximum likelihood estimation (MLE)</a:t>
            </a:r>
            <a:r>
              <a:rPr lang="en-US" sz="2800" dirty="0">
                <a:solidFill>
                  <a:srgbClr val="161616"/>
                </a:solidFill>
                <a:latin typeface="Times New Roman" panose="02020603050405020304" pitchFamily="18" charset="0"/>
                <a:cs typeface="Times New Roman" panose="02020603050405020304" pitchFamily="18" charset="0"/>
              </a:rPr>
              <a:t> is a technique used for estimating the parameters of a given distribution, using some observed data. For example, if a population is known to follow a </a:t>
            </a:r>
            <a:r>
              <a:rPr lang="en-US" sz="2800" dirty="0">
                <a:solidFill>
                  <a:srgbClr val="0277BD"/>
                </a:solidFill>
                <a:latin typeface="Times New Roman" panose="02020603050405020304" pitchFamily="18" charset="0"/>
                <a:cs typeface="Times New Roman" panose="02020603050405020304" pitchFamily="18" charset="0"/>
                <a:hlinkClick r:id="rId2" tooltip="normal distribution"/>
              </a:rPr>
              <a:t>normal distribution</a:t>
            </a:r>
            <a:r>
              <a:rPr lang="en-US" sz="2800" dirty="0">
                <a:solidFill>
                  <a:srgbClr val="161616"/>
                </a:solidFill>
                <a:latin typeface="Times New Roman" panose="02020603050405020304" pitchFamily="18" charset="0"/>
                <a:cs typeface="Times New Roman" panose="02020603050405020304" pitchFamily="18" charset="0"/>
              </a:rPr>
              <a:t> but the </a:t>
            </a:r>
            <a:r>
              <a:rPr lang="en-US" sz="2800" dirty="0">
                <a:solidFill>
                  <a:srgbClr val="0277BD"/>
                </a:solidFill>
                <a:latin typeface="Times New Roman" panose="02020603050405020304" pitchFamily="18" charset="0"/>
                <a:cs typeface="Times New Roman" panose="02020603050405020304" pitchFamily="18" charset="0"/>
                <a:hlinkClick r:id="rId3" tooltip="mean"/>
              </a:rPr>
              <a:t>mean</a:t>
            </a:r>
            <a:r>
              <a:rPr lang="en-US" sz="2800" dirty="0">
                <a:solidFill>
                  <a:srgbClr val="161616"/>
                </a:solidFill>
                <a:latin typeface="Times New Roman" panose="02020603050405020304" pitchFamily="18" charset="0"/>
                <a:cs typeface="Times New Roman" panose="02020603050405020304" pitchFamily="18" charset="0"/>
              </a:rPr>
              <a:t> and </a:t>
            </a:r>
            <a:r>
              <a:rPr lang="en-US" sz="2800" dirty="0">
                <a:solidFill>
                  <a:srgbClr val="0277BD"/>
                </a:solidFill>
                <a:latin typeface="Times New Roman" panose="02020603050405020304" pitchFamily="18" charset="0"/>
                <a:cs typeface="Times New Roman" panose="02020603050405020304" pitchFamily="18" charset="0"/>
                <a:hlinkClick r:id="rId4" tooltip="variance"/>
              </a:rPr>
              <a:t>variance</a:t>
            </a:r>
            <a:r>
              <a:rPr lang="en-US" sz="2800" dirty="0">
                <a:solidFill>
                  <a:srgbClr val="161616"/>
                </a:solidFill>
                <a:latin typeface="Times New Roman" panose="02020603050405020304" pitchFamily="18" charset="0"/>
                <a:cs typeface="Times New Roman" panose="02020603050405020304" pitchFamily="18" charset="0"/>
              </a:rPr>
              <a:t> are unknown, MLE can be used to estimate them using a limited sample of the population, by finding particular values of the mean and variance so that the observation is the most likely result to have occurred</a:t>
            </a:r>
            <a:r>
              <a:rPr lang="en-US" sz="2800" dirty="0" smtClean="0">
                <a:solidFill>
                  <a:srgbClr val="161616"/>
                </a:solidFill>
                <a:latin typeface="Times New Roman" panose="02020603050405020304" pitchFamily="18" charset="0"/>
                <a:cs typeface="Times New Roman" panose="02020603050405020304" pitchFamily="18" charset="0"/>
              </a:rPr>
              <a:t>.</a:t>
            </a:r>
          </a:p>
          <a:p>
            <a:pPr algn="just"/>
            <a:endParaRPr lang="en-US" sz="2800" dirty="0" smtClean="0">
              <a:solidFill>
                <a:srgbClr val="161616"/>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MLE is usually recommended for large samples because it is versatile, applicable to most models and different types of data, and produces the most precise estimates</a:t>
            </a:r>
            <a:r>
              <a:rPr lang="en-US" sz="2800" dirty="0" smtClean="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7002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15921" y="798490"/>
            <a:ext cx="7688687" cy="875764"/>
          </a:xfrm>
          <a:prstGeom prst="rect">
            <a:avLst/>
          </a:prstGeom>
          <a:noFill/>
        </p:spPr>
        <p:txBody>
          <a:bodyPr wrap="square" rtlCol="0">
            <a:spAutoFit/>
          </a:bodyPr>
          <a:lstStyle/>
          <a:p>
            <a:endParaRPr lang="en-US" dirty="0"/>
          </a:p>
        </p:txBody>
      </p:sp>
      <p:sp>
        <p:nvSpPr>
          <p:cNvPr id="2" name="TextBox 1"/>
          <p:cNvSpPr txBox="1"/>
          <p:nvPr/>
        </p:nvSpPr>
        <p:spPr>
          <a:xfrm>
            <a:off x="1326525" y="198325"/>
            <a:ext cx="11024315" cy="1200329"/>
          </a:xfrm>
          <a:prstGeom prst="rect">
            <a:avLst/>
          </a:prstGeom>
          <a:noFill/>
        </p:spPr>
        <p:txBody>
          <a:bodyPr wrap="square" rtlCol="0">
            <a:spAutoFit/>
          </a:bodyPr>
          <a:lstStyle/>
          <a:p>
            <a:r>
              <a:rPr lang="en-US" dirty="0"/>
              <a:t>Maximum </a:t>
            </a:r>
            <a:r>
              <a:rPr lang="en-US" dirty="0" smtClean="0"/>
              <a:t>likelihood </a:t>
            </a:r>
            <a:r>
              <a:rPr lang="en-US" dirty="0"/>
              <a:t>and least </a:t>
            </a:r>
            <a:r>
              <a:rPr lang="en-US" dirty="0" smtClean="0"/>
              <a:t>squares:</a:t>
            </a:r>
          </a:p>
          <a:p>
            <a:endParaRPr lang="en-US" dirty="0"/>
          </a:p>
          <a:p>
            <a:r>
              <a:rPr lang="en-US" dirty="0" smtClean="0"/>
              <a:t> </a:t>
            </a:r>
          </a:p>
          <a:p>
            <a:endParaRPr lang="en-US" dirty="0"/>
          </a:p>
        </p:txBody>
      </p:sp>
      <p:pic>
        <p:nvPicPr>
          <p:cNvPr id="3" name="Picture 2"/>
          <p:cNvPicPr>
            <a:picLocks noChangeAspect="1"/>
          </p:cNvPicPr>
          <p:nvPr/>
        </p:nvPicPr>
        <p:blipFill>
          <a:blip r:embed="rId2"/>
          <a:stretch>
            <a:fillRect/>
          </a:stretch>
        </p:blipFill>
        <p:spPr>
          <a:xfrm>
            <a:off x="1815921" y="1042854"/>
            <a:ext cx="9118241" cy="5203400"/>
          </a:xfrm>
          <a:prstGeom prst="rect">
            <a:avLst/>
          </a:prstGeom>
        </p:spPr>
      </p:pic>
    </p:spTree>
    <p:extLst>
      <p:ext uri="{BB962C8B-B14F-4D97-AF65-F5344CB8AC3E}">
        <p14:creationId xmlns:p14="http://schemas.microsoft.com/office/powerpoint/2010/main" val="127531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1026" name="Picture 2" descr="Principles of Computational Intelligence&#10;Fuzzy Logic&#10;Probabilistic&#10;model&#10;Learning&#10;theory&#10;Evolutionary&#10;computing&#10;Artific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042" y="1574642"/>
            <a:ext cx="7933386" cy="5173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786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204" y="516711"/>
            <a:ext cx="10863943" cy="646331"/>
          </a:xfrm>
          <a:prstGeom prst="rect">
            <a:avLst/>
          </a:prstGeom>
        </p:spPr>
        <p:txBody>
          <a:bodyPr wrap="square">
            <a:spAutoFit/>
          </a:bodyPr>
          <a:lstStyle/>
          <a:p>
            <a:r>
              <a:rPr lang="en-US" dirty="0" smtClean="0">
                <a:solidFill>
                  <a:srgbClr val="424242"/>
                </a:solidFill>
                <a:latin typeface="Roboto"/>
              </a:rPr>
              <a:t>Note: </a:t>
            </a:r>
            <a:r>
              <a:rPr lang="en-US" dirty="0" smtClean="0">
                <a:solidFill>
                  <a:srgbClr val="FF0000"/>
                </a:solidFill>
                <a:latin typeface="Roboto"/>
              </a:rPr>
              <a:t>The </a:t>
            </a:r>
            <a:r>
              <a:rPr lang="en-US" dirty="0">
                <a:solidFill>
                  <a:srgbClr val="FF0000"/>
                </a:solidFill>
                <a:latin typeface="Roboto"/>
              </a:rPr>
              <a:t>normal (or Gaussian) distribution is a continuous probability distribution that has a bell-shaped probability density function, known as the Gaussian function or informally as the bell curve.</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597027" y="1596205"/>
            <a:ext cx="5499463" cy="4752344"/>
          </a:xfrm>
          <a:prstGeom prst="rect">
            <a:avLst/>
          </a:prstGeom>
        </p:spPr>
      </p:pic>
      <p:pic>
        <p:nvPicPr>
          <p:cNvPr id="5" name="Picture 4"/>
          <p:cNvPicPr>
            <a:picLocks noChangeAspect="1"/>
          </p:cNvPicPr>
          <p:nvPr/>
        </p:nvPicPr>
        <p:blipFill>
          <a:blip r:embed="rId3"/>
          <a:stretch>
            <a:fillRect/>
          </a:stretch>
        </p:blipFill>
        <p:spPr>
          <a:xfrm>
            <a:off x="6860175" y="1596205"/>
            <a:ext cx="4923994" cy="4591050"/>
          </a:xfrm>
          <a:prstGeom prst="rect">
            <a:avLst/>
          </a:prstGeom>
        </p:spPr>
      </p:pic>
    </p:spTree>
    <p:extLst>
      <p:ext uri="{BB962C8B-B14F-4D97-AF65-F5344CB8AC3E}">
        <p14:creationId xmlns:p14="http://schemas.microsoft.com/office/powerpoint/2010/main" val="1724431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8194" y="305208"/>
            <a:ext cx="9499555" cy="1362075"/>
          </a:xfrm>
          <a:prstGeom prst="rect">
            <a:avLst/>
          </a:prstGeom>
        </p:spPr>
      </p:pic>
    </p:spTree>
    <p:extLst>
      <p:ext uri="{BB962C8B-B14F-4D97-AF65-F5344CB8AC3E}">
        <p14:creationId xmlns:p14="http://schemas.microsoft.com/office/powerpoint/2010/main" val="1129496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I vs AI&#10;Computational Intelligence Artificial Intelligence&#10;Soft Computing techniques Hard computing techniques&#10;Follows f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011" y="115910"/>
            <a:ext cx="8680361" cy="6503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71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mage1.slideserve.com/2052264/relationship-with-ai1-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739" y="360608"/>
            <a:ext cx="10315976" cy="588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759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utational and Artificial Intelligence&#10;Computational Intelligence&#10;Artificial&#10;Intelligence&#10;Fuzzy logic and others&#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859" y="231819"/>
            <a:ext cx="10470524" cy="6168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28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chine Learning&#10;Traditional&#10;Programming&#10;Machine&#10;Learning&#10;Data&#10;Program&#10;Output&#10;Data&#10;Output/Events/Noll&#10;Program&#1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397" y="425003"/>
            <a:ext cx="10586434" cy="6246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348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I, ML, DL&#10;Deep learning&#10;Feature/&#10;Representation&#10;learning&#10;Machine learning&#10;Artificial Intelligence&#10;Machine learning&#10;Feat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614" y="270457"/>
            <a:ext cx="9350062" cy="632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926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chine learning&#10;● Basic machine learning&#10;Eg Logistic regression&#10;● Feature or Representational learning&#10;If there objects 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433" y="309092"/>
            <a:ext cx="9195515" cy="620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56298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1902</TotalTime>
  <Words>226</Words>
  <Application>Microsoft Office PowerPoint</Application>
  <PresentationFormat>Widescreen</PresentationFormat>
  <Paragraphs>43</Paragraphs>
  <Slides>31</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Arial</vt:lpstr>
      <vt:lpstr>Calibri</vt:lpstr>
      <vt:lpstr>Century Gothic</vt:lpstr>
      <vt:lpstr>charter</vt:lpstr>
      <vt:lpstr>Roboto</vt:lpstr>
      <vt:lpstr>Times New Roman</vt:lpstr>
      <vt:lpstr>Wingdings</vt:lpstr>
      <vt:lpstr>Wingdings 3</vt:lpstr>
      <vt:lpstr>Wisp</vt:lpstr>
      <vt:lpstr>Presentation</vt:lpstr>
      <vt:lpstr>Computational Intelligence and Machine Learning </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Intelligence and Machine Learning</dc:title>
  <dc:creator>Anupama Sindgi-Asst. Prof-ECE</dc:creator>
  <cp:lastModifiedBy>Anupama Sindgi-Asst. Prof-ECE</cp:lastModifiedBy>
  <cp:revision>40</cp:revision>
  <dcterms:created xsi:type="dcterms:W3CDTF">2021-08-18T07:24:22Z</dcterms:created>
  <dcterms:modified xsi:type="dcterms:W3CDTF">2021-09-03T09:10:48Z</dcterms:modified>
</cp:coreProperties>
</file>